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6" r:id="rId2"/>
    <p:sldId id="258" r:id="rId3"/>
    <p:sldId id="259" r:id="rId4"/>
    <p:sldId id="263" r:id="rId5"/>
    <p:sldId id="260" r:id="rId6"/>
    <p:sldId id="267" r:id="rId7"/>
    <p:sldId id="261" r:id="rId8"/>
    <p:sldId id="262" r:id="rId9"/>
    <p:sldId id="264" r:id="rId10"/>
    <p:sldId id="265" r:id="rId11"/>
    <p:sldId id="269" r:id="rId12"/>
    <p:sldId id="268" r:id="rId1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8" autoAdjust="0"/>
    <p:restoredTop sz="94660"/>
  </p:normalViewPr>
  <p:slideViewPr>
    <p:cSldViewPr snapToGrid="0">
      <p:cViewPr>
        <p:scale>
          <a:sx n="50" d="100"/>
          <a:sy n="50" d="100"/>
        </p:scale>
        <p:origin x="1776" y="5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altLang="zh-CN" smtClean="0"/>
              <a:t>Образец заголовка</a:t>
            </a:r>
            <a:endParaRPr lang="en-US" dirty="0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altLang="zh-CN" smtClean="0"/>
              <a:t>Образец подзаголовка</a:t>
            </a:r>
            <a:endParaRPr lang="en-US" dirty="0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9C8F3-725A-4F9A-A507-94E9D5D4F6DB}" type="datetimeFigureOut">
              <a:rPr lang="zh-CN" altLang="en-US" smtClean="0"/>
              <a:t>2025/1/15</a:t>
            </a:fld>
            <a:endParaRPr lang="zh-CN" altLang="en-US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0409-DAE8-4674-9087-DC3CFB3688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en-US" dirty="0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en-US" dirty="0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9C8F3-725A-4F9A-A507-94E9D5D4F6DB}" type="datetimeFigureOut">
              <a:rPr lang="zh-CN" altLang="en-US" smtClean="0"/>
              <a:t>2025/1/15</a:t>
            </a:fld>
            <a:endParaRPr lang="zh-CN" altLang="en-US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0409-DAE8-4674-9087-DC3CFB3688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altLang="zh-CN" smtClean="0"/>
              <a:t>Образец заголовка</a:t>
            </a:r>
            <a:endParaRPr lang="en-US" dirty="0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9C8F3-725A-4F9A-A507-94E9D5D4F6DB}" type="datetimeFigureOut">
              <a:rPr lang="zh-CN" altLang="en-US" smtClean="0"/>
              <a:t>2025/1/15</a:t>
            </a:fld>
            <a:endParaRPr lang="zh-CN" altLang="en-US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0409-DAE8-4674-9087-DC3CFB3688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en-US" dirty="0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en-US" dirty="0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en-US" dirty="0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9C8F3-725A-4F9A-A507-94E9D5D4F6DB}" type="datetimeFigureOut">
              <a:rPr lang="zh-CN" altLang="en-US" smtClean="0"/>
              <a:t>2025/1/15</a:t>
            </a:fld>
            <a:endParaRPr lang="zh-CN" altLang="en-US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0409-DAE8-4674-9087-DC3CFB3688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altLang="zh-CN" smtClean="0"/>
              <a:t>Образец заголовка</a:t>
            </a:r>
            <a:endParaRPr lang="en-US" dirty="0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en-US" dirty="0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en-US" dirty="0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9C8F3-725A-4F9A-A507-94E9D5D4F6DB}" type="datetimeFigureOut">
              <a:rPr lang="zh-CN" altLang="en-US" smtClean="0"/>
              <a:t>2025/1/15</a:t>
            </a:fld>
            <a:endParaRPr lang="zh-CN" altLang="en-US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0409-DAE8-4674-9087-DC3CFB3688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en-US" dirty="0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9C8F3-725A-4F9A-A507-94E9D5D4F6DB}" type="datetimeFigureOut">
              <a:rPr lang="zh-CN" altLang="en-US" smtClean="0"/>
              <a:t>2025/1/15</a:t>
            </a:fld>
            <a:endParaRPr lang="zh-CN" altLang="en-US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0409-DAE8-4674-9087-DC3CFB3688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9C8F3-725A-4F9A-A507-94E9D5D4F6DB}" type="datetimeFigureOut">
              <a:rPr lang="zh-CN" altLang="en-US" smtClean="0"/>
              <a:t>2025/1/15</a:t>
            </a:fld>
            <a:endParaRPr lang="zh-CN" altLang="en-US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0409-DAE8-4674-9087-DC3CFB3688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altLang="zh-CN" smtClean="0"/>
              <a:t>Образец заголовка</a:t>
            </a:r>
            <a:endParaRPr lang="en-US" dirty="0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en-US" dirty="0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9C8F3-725A-4F9A-A507-94E9D5D4F6DB}" type="datetimeFigureOut">
              <a:rPr lang="zh-CN" altLang="en-US" smtClean="0"/>
              <a:t>2025/1/15</a:t>
            </a:fld>
            <a:endParaRPr lang="zh-CN" altLang="en-US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0409-DAE8-4674-9087-DC3CFB3688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altLang="zh-CN" smtClean="0"/>
              <a:t>Образец заголовка</a:t>
            </a:r>
            <a:endParaRPr lang="en-US" dirty="0"/>
          </a:p>
        </p:txBody>
      </p:sp>
      <p:sp>
        <p:nvSpPr>
          <p:cNvPr id="104860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altLang="zh-CN" smtClean="0"/>
              <a:t>Вставка рисунка</a:t>
            </a:r>
            <a:endParaRPr lang="en-US" dirty="0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9C8F3-725A-4F9A-A507-94E9D5D4F6DB}" type="datetimeFigureOut">
              <a:rPr lang="zh-CN" altLang="en-US" smtClean="0"/>
              <a:t>2025/1/15</a:t>
            </a:fld>
            <a:endParaRPr lang="zh-CN" altLang="en-US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0409-DAE8-4674-9087-DC3CFB3688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en-US" dirty="0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en-US" dirty="0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9C8F3-725A-4F9A-A507-94E9D5D4F6DB}" type="datetimeFigureOut">
              <a:rPr lang="zh-CN" altLang="en-US" smtClean="0"/>
              <a:t>2025/1/15</a:t>
            </a:fld>
            <a:endParaRPr lang="zh-CN" altLang="en-US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0409-DAE8-4674-9087-DC3CFB3688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altLang="zh-CN" smtClean="0"/>
              <a:t>Образец заголовка</a:t>
            </a:r>
            <a:endParaRPr lang="en-US" dirty="0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en-US" dirty="0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9C8F3-725A-4F9A-A507-94E9D5D4F6DB}" type="datetimeFigureOut">
              <a:rPr lang="zh-CN" altLang="en-US" smtClean="0"/>
              <a:t>2025/1/15</a:t>
            </a:fld>
            <a:endParaRPr lang="zh-CN" altLang="en-US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0409-DAE8-4674-9087-DC3CFB3688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  <a:alpha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altLang="zh-CN" smtClean="0"/>
              <a:t>Образец заголовка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9C8F3-725A-4F9A-A507-94E9D5D4F6DB}" type="datetimeFigureOut">
              <a:rPr lang="zh-CN" altLang="en-US" smtClean="0"/>
              <a:t>2025/1/15</a:t>
            </a:fld>
            <a:endParaRPr lang="zh-CN" alt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E40409-DAE8-4674-9087-DC3CFB3688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Рисунок 209715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375708" y="1028631"/>
            <a:ext cx="6392584" cy="48007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TextBox 1048646"/>
          <p:cNvSpPr txBox="1"/>
          <p:nvPr/>
        </p:nvSpPr>
        <p:spPr>
          <a:xfrm>
            <a:off x="1622519" y="2481579"/>
            <a:ext cx="5898961" cy="189484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ru-RU" altLang="en-US" sz="2800" dirty="0">
                <a:solidFill>
                  <a:srgbClr val="000000"/>
                </a:solidFill>
              </a:rPr>
              <a:t>Тема</a:t>
            </a:r>
            <a:r>
              <a:rPr lang="en-US" altLang="en-US" sz="2800" dirty="0">
                <a:solidFill>
                  <a:srgbClr val="000000"/>
                </a:solidFill>
              </a:rPr>
              <a:t> </a:t>
            </a:r>
            <a:r>
              <a:rPr lang="ru-RU" altLang="en-US" sz="2800" dirty="0">
                <a:solidFill>
                  <a:srgbClr val="000000"/>
                </a:solidFill>
              </a:rPr>
              <a:t>урока</a:t>
            </a:r>
            <a:r>
              <a:rPr lang="en-US" altLang="en-US" sz="2800" dirty="0">
                <a:solidFill>
                  <a:srgbClr val="000000"/>
                </a:solidFill>
              </a:rPr>
              <a:t>: </a:t>
            </a:r>
            <a:endParaRPr lang="ru-RU" sz="2800" dirty="0">
              <a:solidFill>
                <a:srgbClr val="000000"/>
              </a:solidFill>
            </a:endParaRPr>
          </a:p>
          <a:p>
            <a:pPr algn="ctr"/>
            <a:r>
              <a:rPr lang="ru-RU" altLang="en-US" sz="3200" dirty="0">
                <a:solidFill>
                  <a:srgbClr val="000000"/>
                </a:solidFill>
              </a:rPr>
              <a:t>Учимся писать слова с двумя корнями.</a:t>
            </a:r>
            <a:endParaRPr lang="ru-RU" sz="2800" dirty="0">
              <a:solidFill>
                <a:srgbClr val="000000"/>
              </a:solidFill>
            </a:endParaRPr>
          </a:p>
          <a:p>
            <a:pPr algn="ctr"/>
            <a:endParaRPr lang="ru-RU" sz="2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TextBox 1048647"/>
          <p:cNvSpPr txBox="1"/>
          <p:nvPr/>
        </p:nvSpPr>
        <p:spPr>
          <a:xfrm>
            <a:off x="1124019" y="1261466"/>
            <a:ext cx="6895960" cy="134874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ru-RU" altLang="en-US" sz="2800" b="0">
                <a:solidFill>
                  <a:srgbClr val="000000"/>
                </a:solidFill>
                <a:effectLst/>
              </a:rPr>
              <a:t>Правило</a:t>
            </a:r>
            <a:r>
              <a:rPr lang="en-US" altLang="en-US" sz="2800">
                <a:solidFill>
                  <a:srgbClr val="000000"/>
                </a:solidFill>
                <a:effectLst/>
              </a:rPr>
              <a:t>: </a:t>
            </a:r>
            <a:r>
              <a:rPr lang="ru-RU" altLang="en-US" sz="2800">
                <a:solidFill>
                  <a:srgbClr val="000000"/>
                </a:solidFill>
                <a:effectLst/>
              </a:rPr>
              <a:t>слова у которых два корня называются </a:t>
            </a:r>
            <a:r>
              <a:rPr lang="ru-RU" altLang="en-US" sz="2800" b="1" i="0">
                <a:solidFill>
                  <a:srgbClr val="000000"/>
                </a:solidFill>
                <a:effectLst/>
              </a:rPr>
              <a:t>сложными</a:t>
            </a:r>
            <a:r>
              <a:rPr lang="ru-RU" altLang="en-US" sz="2800">
                <a:solidFill>
                  <a:srgbClr val="000000"/>
                </a:solidFill>
                <a:effectLst/>
              </a:rPr>
              <a:t>. </a:t>
            </a:r>
            <a:endParaRPr lang="ru-RU" sz="2800">
              <a:solidFill>
                <a:srgbClr val="000000"/>
              </a:solidFill>
              <a:effectLst/>
            </a:endParaRPr>
          </a:p>
          <a:p>
            <a:endParaRPr lang="ru-RU" sz="2800">
              <a:solidFill>
                <a:srgbClr val="000000"/>
              </a:solidFill>
            </a:endParaRPr>
          </a:p>
        </p:txBody>
      </p:sp>
      <p:sp>
        <p:nvSpPr>
          <p:cNvPr id="1048649" name="TextBox 1048648"/>
          <p:cNvSpPr txBox="1"/>
          <p:nvPr/>
        </p:nvSpPr>
        <p:spPr>
          <a:xfrm>
            <a:off x="1124018" y="3428999"/>
            <a:ext cx="7002790" cy="134874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ru-RU" altLang="en-US" sz="2800">
                <a:solidFill>
                  <a:srgbClr val="000000"/>
                </a:solidFill>
              </a:rPr>
              <a:t>Гласные "о" и "е", которые соединяют корни в сложных словах называются </a:t>
            </a:r>
            <a:r>
              <a:rPr lang="ru-RU" altLang="en-US" sz="2800" b="1">
                <a:solidFill>
                  <a:srgbClr val="000000"/>
                </a:solidFill>
              </a:rPr>
              <a:t>соединительными</a:t>
            </a:r>
            <a:r>
              <a:rPr lang="ru-RU" altLang="en-US" sz="2800">
                <a:solidFill>
                  <a:srgbClr val="000000"/>
                </a:solidFill>
              </a:rPr>
              <a:t> гласными</a:t>
            </a:r>
            <a:r>
              <a:rPr lang="en-US" altLang="en-US" sz="2800">
                <a:solidFill>
                  <a:srgbClr val="000000"/>
                </a:solidFill>
              </a:rPr>
              <a:t>.</a:t>
            </a:r>
            <a:endParaRPr lang="ru-RU" sz="28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86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8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8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4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Рисунок 2097152"/>
          <p:cNvPicPr>
            <a:picLocks/>
          </p:cNvPicPr>
          <p:nvPr/>
        </p:nvPicPr>
        <p:blipFill>
          <a:blip r:embed="rId2"/>
          <a:srcRect l="14966" t="15062" r="10413" b="13785"/>
          <a:stretch>
            <a:fillRect/>
          </a:stretch>
        </p:blipFill>
        <p:spPr>
          <a:xfrm>
            <a:off x="1160285" y="1396655"/>
            <a:ext cx="6823428" cy="40646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TextBox 1048649"/>
          <p:cNvSpPr txBox="1"/>
          <p:nvPr/>
        </p:nvSpPr>
        <p:spPr>
          <a:xfrm>
            <a:off x="752399" y="449579"/>
            <a:ext cx="7639203" cy="507831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ru-RU" altLang="en-US" sz="2400" b="1" dirty="0">
                <a:solidFill>
                  <a:srgbClr val="000000"/>
                </a:solidFill>
              </a:rPr>
              <a:t>Задание</a:t>
            </a:r>
            <a:r>
              <a:rPr lang="ru-RU" altLang="en-US" sz="2400" dirty="0">
                <a:solidFill>
                  <a:srgbClr val="000000"/>
                </a:solidFill>
              </a:rPr>
              <a:t>: замени одним словом. В слове должно быть два корня. </a:t>
            </a:r>
            <a:endParaRPr lang="ru-RU" sz="2000" dirty="0">
              <a:solidFill>
                <a:srgbClr val="000000"/>
              </a:solidFill>
            </a:endParaRPr>
          </a:p>
          <a:p>
            <a:endParaRPr lang="ru-RU" sz="2400" dirty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</a:pPr>
            <a:r>
              <a:rPr lang="ru-RU" altLang="en-US" sz="2400" dirty="0" smtClean="0">
                <a:solidFill>
                  <a:srgbClr val="000000"/>
                </a:solidFill>
              </a:rPr>
              <a:t>1. Человек</a:t>
            </a:r>
            <a:r>
              <a:rPr lang="ru-RU" altLang="en-US" sz="2400" dirty="0">
                <a:solidFill>
                  <a:srgbClr val="000000"/>
                </a:solidFill>
              </a:rPr>
              <a:t>, который разводит пчёл</a:t>
            </a:r>
            <a:r>
              <a:rPr lang="en-US" altLang="en-US" sz="2400" dirty="0">
                <a:solidFill>
                  <a:srgbClr val="000000"/>
                </a:solidFill>
              </a:rPr>
              <a:t>.</a:t>
            </a:r>
            <a:endParaRPr lang="ru-RU" sz="2000" dirty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</a:pPr>
            <a:r>
              <a:rPr lang="ru-RU" altLang="en-US" sz="2400" dirty="0" smtClean="0">
                <a:solidFill>
                  <a:srgbClr val="000000"/>
                </a:solidFill>
              </a:rPr>
              <a:t>2. Корабль</a:t>
            </a:r>
            <a:r>
              <a:rPr lang="ru-RU" altLang="en-US" sz="2400" dirty="0">
                <a:solidFill>
                  <a:srgbClr val="000000"/>
                </a:solidFill>
              </a:rPr>
              <a:t>, который расчищает путь во льдах.</a:t>
            </a:r>
            <a:endParaRPr lang="ru-RU" sz="2000" dirty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</a:pPr>
            <a:r>
              <a:rPr lang="ru-RU" altLang="en-US" sz="2400" dirty="0" smtClean="0">
                <a:solidFill>
                  <a:srgbClr val="000000"/>
                </a:solidFill>
              </a:rPr>
              <a:t>3. Человек</a:t>
            </a:r>
            <a:r>
              <a:rPr lang="ru-RU" altLang="en-US" sz="2400" dirty="0">
                <a:solidFill>
                  <a:srgbClr val="000000"/>
                </a:solidFill>
              </a:rPr>
              <a:t>, который ловит зверей. </a:t>
            </a:r>
            <a:endParaRPr lang="ru-RU" sz="2000" dirty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</a:pPr>
            <a:r>
              <a:rPr lang="ru-RU" altLang="en-US" sz="2400" dirty="0" smtClean="0">
                <a:solidFill>
                  <a:srgbClr val="000000"/>
                </a:solidFill>
              </a:rPr>
              <a:t>4. Человек</a:t>
            </a:r>
            <a:r>
              <a:rPr lang="ru-RU" altLang="en-US" sz="2400" dirty="0">
                <a:solidFill>
                  <a:srgbClr val="000000"/>
                </a:solidFill>
              </a:rPr>
              <a:t>, который любит читать книги. </a:t>
            </a:r>
            <a:endParaRPr lang="ru-RU" sz="2000" dirty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</a:pPr>
            <a:r>
              <a:rPr lang="ru-RU" altLang="en-US" sz="2400" dirty="0" smtClean="0">
                <a:solidFill>
                  <a:srgbClr val="000000"/>
                </a:solidFill>
              </a:rPr>
              <a:t>5. Человек</a:t>
            </a:r>
            <a:r>
              <a:rPr lang="ru-RU" altLang="en-US" sz="2400" dirty="0">
                <a:solidFill>
                  <a:srgbClr val="000000"/>
                </a:solidFill>
              </a:rPr>
              <a:t>, который ходит пешком.</a:t>
            </a:r>
            <a:endParaRPr lang="ru-RU" sz="2000" dirty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</a:pPr>
            <a:r>
              <a:rPr lang="ru-RU" altLang="en-US" sz="2400" dirty="0" smtClean="0">
                <a:solidFill>
                  <a:srgbClr val="000000"/>
                </a:solidFill>
              </a:rPr>
              <a:t>6. То</a:t>
            </a:r>
            <a:r>
              <a:rPr lang="ru-RU" altLang="en-US" sz="2400" dirty="0">
                <a:solidFill>
                  <a:srgbClr val="000000"/>
                </a:solidFill>
              </a:rPr>
              <a:t>, чем тушат огонь. </a:t>
            </a:r>
            <a:endParaRPr lang="ru-RU" altLang="en-US" sz="2400" dirty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</a:pPr>
            <a:r>
              <a:rPr lang="ru-RU" altLang="en-US" sz="2400" dirty="0" smtClean="0">
                <a:solidFill>
                  <a:srgbClr val="000000"/>
                </a:solidFill>
              </a:rPr>
              <a:t>7. Машина</a:t>
            </a:r>
            <a:r>
              <a:rPr lang="ru-RU" altLang="en-US" sz="2400" dirty="0">
                <a:solidFill>
                  <a:srgbClr val="000000"/>
                </a:solidFill>
              </a:rPr>
              <a:t>, которая проедет везде, по любой дороге. </a:t>
            </a:r>
            <a:endParaRPr lang="ru-RU" sz="2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Группа 22"/>
          <p:cNvGrpSpPr/>
          <p:nvPr/>
        </p:nvGrpSpPr>
        <p:grpSpPr>
          <a:xfrm>
            <a:off x="1478055" y="917762"/>
            <a:ext cx="6225988" cy="5121089"/>
            <a:chOff x="1459005" y="632012"/>
            <a:chExt cx="6225988" cy="5121089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1459005" y="632013"/>
              <a:ext cx="6181095" cy="51210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097154" name="Рисунок 2097153"/>
            <p:cNvPicPr>
              <a:picLocks/>
            </p:cNvPicPr>
            <p:nvPr/>
          </p:nvPicPr>
          <p:blipFill>
            <a:blip r:embed="rId2"/>
            <a:srcRect l="32888" t="33115" r="37316" b="40539"/>
            <a:stretch>
              <a:fillRect/>
            </a:stretch>
          </p:blipFill>
          <p:spPr>
            <a:xfrm>
              <a:off x="1648452" y="2338519"/>
              <a:ext cx="5847093" cy="3229833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>
              <a:off x="1459005" y="632012"/>
              <a:ext cx="62259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/>
                <a:t>Выпиши слова которые соответствуют </a:t>
              </a:r>
              <a:r>
                <a:rPr lang="ru-RU" sz="2400" dirty="0" smtClean="0"/>
                <a:t>схеме </a:t>
              </a:r>
              <a:endParaRPr lang="ru-RU" sz="2400" dirty="0"/>
            </a:p>
          </p:txBody>
        </p:sp>
        <p:grpSp>
          <p:nvGrpSpPr>
            <p:cNvPr id="21" name="Группа 20"/>
            <p:cNvGrpSpPr/>
            <p:nvPr/>
          </p:nvGrpSpPr>
          <p:grpSpPr>
            <a:xfrm>
              <a:off x="3304759" y="1389432"/>
              <a:ext cx="2534478" cy="653332"/>
              <a:chOff x="2514600" y="1208598"/>
              <a:chExt cx="2534478" cy="653332"/>
            </a:xfrm>
          </p:grpSpPr>
          <p:cxnSp>
            <p:nvCxnSpPr>
              <p:cNvPr id="4" name="Прямая соединительная линия 3"/>
              <p:cNvCxnSpPr/>
              <p:nvPr/>
            </p:nvCxnSpPr>
            <p:spPr>
              <a:xfrm>
                <a:off x="2514600" y="1828800"/>
                <a:ext cx="2057398" cy="1344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Прямая соединительная линия 7"/>
              <p:cNvCxnSpPr/>
              <p:nvPr/>
            </p:nvCxnSpPr>
            <p:spPr>
              <a:xfrm>
                <a:off x="2514600" y="1709530"/>
                <a:ext cx="0" cy="11927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Прямая соединительная линия 10"/>
              <p:cNvCxnSpPr/>
              <p:nvPr/>
            </p:nvCxnSpPr>
            <p:spPr>
              <a:xfrm>
                <a:off x="4571998" y="1742660"/>
                <a:ext cx="0" cy="11927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Прямоугольник 8"/>
              <p:cNvSpPr/>
              <p:nvPr/>
            </p:nvSpPr>
            <p:spPr>
              <a:xfrm>
                <a:off x="4667416" y="1383527"/>
                <a:ext cx="381662" cy="4784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13" name="Прямая соединительная линия 12"/>
              <p:cNvCxnSpPr/>
              <p:nvPr/>
            </p:nvCxnSpPr>
            <p:spPr>
              <a:xfrm flipH="1" flipV="1">
                <a:off x="4349363" y="1208598"/>
                <a:ext cx="222635" cy="238539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Прямая соединительная линия 14"/>
              <p:cNvCxnSpPr/>
              <p:nvPr/>
            </p:nvCxnSpPr>
            <p:spPr>
              <a:xfrm flipV="1">
                <a:off x="4138651" y="1208598"/>
                <a:ext cx="230588" cy="22443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7" name="Рисунок 16"/>
              <p:cNvPicPr>
                <a:picLocks noChangeAspect="1"/>
              </p:cNvPicPr>
              <p:nvPr/>
            </p:nvPicPr>
            <p:blipFill rotWithShape="1">
              <a:blip r:embed="rId3"/>
              <a:srcRect l="26149" t="31128" r="27327" b="50824"/>
              <a:stretch/>
            </p:blipFill>
            <p:spPr>
              <a:xfrm>
                <a:off x="3476749" y="1259950"/>
                <a:ext cx="636180" cy="258708"/>
              </a:xfrm>
              <a:prstGeom prst="rect">
                <a:avLst/>
              </a:prstGeom>
            </p:spPr>
          </p:pic>
          <p:pic>
            <p:nvPicPr>
              <p:cNvPr id="20" name="Рисунок 19"/>
              <p:cNvPicPr>
                <a:picLocks noChangeAspect="1"/>
              </p:cNvPicPr>
              <p:nvPr/>
            </p:nvPicPr>
            <p:blipFill rotWithShape="1">
              <a:blip r:embed="rId3"/>
              <a:srcRect l="26149" t="31128" r="27327" b="50824"/>
              <a:stretch/>
            </p:blipFill>
            <p:spPr>
              <a:xfrm>
                <a:off x="2514600" y="1248396"/>
                <a:ext cx="664593" cy="270262"/>
              </a:xfrm>
              <a:prstGeom prst="rect">
                <a:avLst/>
              </a:prstGeom>
            </p:spPr>
          </p:pic>
          <p:sp>
            <p:nvSpPr>
              <p:cNvPr id="19" name="Двойные круглые скобки 18"/>
              <p:cNvSpPr/>
              <p:nvPr/>
            </p:nvSpPr>
            <p:spPr>
              <a:xfrm>
                <a:off x="3187767" y="1417027"/>
                <a:ext cx="227860" cy="362778"/>
              </a:xfrm>
              <a:prstGeom prst="bracketPair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TextBox 1048650"/>
          <p:cNvSpPr txBox="1"/>
          <p:nvPr/>
        </p:nvSpPr>
        <p:spPr>
          <a:xfrm>
            <a:off x="1073507" y="1706880"/>
            <a:ext cx="6996984" cy="34442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ru-RU" altLang="en-US" sz="2800" b="1" dirty="0">
                <a:solidFill>
                  <a:srgbClr val="000000"/>
                </a:solidFill>
              </a:rPr>
              <a:t>Запиши слова в два столбика. </a:t>
            </a:r>
            <a:endParaRPr lang="ru-RU" sz="2800" b="1" dirty="0">
              <a:solidFill>
                <a:srgbClr val="000000"/>
              </a:solidFill>
            </a:endParaRPr>
          </a:p>
          <a:p>
            <a:pPr algn="ctr"/>
            <a:endParaRPr lang="ru-RU" sz="2800" dirty="0">
              <a:solidFill>
                <a:srgbClr val="00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ru-RU" altLang="en-US" sz="2800" dirty="0" err="1">
                <a:solidFill>
                  <a:srgbClr val="000000"/>
                </a:solidFill>
              </a:rPr>
              <a:t>Земл_делие</a:t>
            </a:r>
            <a:r>
              <a:rPr lang="ru-RU" altLang="en-US" sz="2800" dirty="0">
                <a:solidFill>
                  <a:srgbClr val="000000"/>
                </a:solidFill>
              </a:rPr>
              <a:t>, </a:t>
            </a:r>
            <a:r>
              <a:rPr lang="ru-RU" altLang="en-US" sz="2800" dirty="0" err="1">
                <a:solidFill>
                  <a:srgbClr val="000000"/>
                </a:solidFill>
              </a:rPr>
              <a:t>нов_годний</a:t>
            </a:r>
            <a:r>
              <a:rPr lang="ru-RU" altLang="en-US" sz="2800" dirty="0">
                <a:solidFill>
                  <a:srgbClr val="000000"/>
                </a:solidFill>
              </a:rPr>
              <a:t>, </a:t>
            </a:r>
            <a:r>
              <a:rPr lang="ru-RU" altLang="en-US" sz="2800" dirty="0" err="1">
                <a:solidFill>
                  <a:srgbClr val="000000"/>
                </a:solidFill>
              </a:rPr>
              <a:t>мор_плаватель</a:t>
            </a:r>
            <a:r>
              <a:rPr lang="ru-RU" altLang="en-US" sz="2800" dirty="0">
                <a:solidFill>
                  <a:srgbClr val="000000"/>
                </a:solidFill>
              </a:rPr>
              <a:t>, </a:t>
            </a:r>
            <a:r>
              <a:rPr lang="ru-RU" altLang="en-US" sz="2800" dirty="0" err="1">
                <a:solidFill>
                  <a:srgbClr val="000000"/>
                </a:solidFill>
              </a:rPr>
              <a:t>дач_владелец</a:t>
            </a:r>
            <a:r>
              <a:rPr lang="ru-RU" altLang="en-US" sz="2800" dirty="0">
                <a:solidFill>
                  <a:srgbClr val="000000"/>
                </a:solidFill>
              </a:rPr>
              <a:t>, </a:t>
            </a:r>
            <a:r>
              <a:rPr lang="ru-RU" altLang="en-US" sz="2800" dirty="0" err="1">
                <a:solidFill>
                  <a:srgbClr val="000000"/>
                </a:solidFill>
              </a:rPr>
              <a:t>бел_лобый</a:t>
            </a:r>
            <a:r>
              <a:rPr lang="ru-RU" altLang="en-US" sz="2800" dirty="0">
                <a:solidFill>
                  <a:srgbClr val="000000"/>
                </a:solidFill>
              </a:rPr>
              <a:t>, </a:t>
            </a:r>
            <a:r>
              <a:rPr lang="ru-RU" altLang="en-US" sz="2800" dirty="0" err="1">
                <a:solidFill>
                  <a:srgbClr val="000000"/>
                </a:solidFill>
              </a:rPr>
              <a:t>огн_тушитель</a:t>
            </a:r>
            <a:r>
              <a:rPr lang="ru-RU" altLang="en-US" sz="2800" dirty="0">
                <a:solidFill>
                  <a:srgbClr val="000000"/>
                </a:solidFill>
              </a:rPr>
              <a:t>, </a:t>
            </a:r>
            <a:r>
              <a:rPr lang="ru-RU" altLang="en-US" sz="2800" dirty="0" err="1">
                <a:solidFill>
                  <a:srgbClr val="000000"/>
                </a:solidFill>
              </a:rPr>
              <a:t>тонк_стенный</a:t>
            </a:r>
            <a:r>
              <a:rPr lang="ru-RU" altLang="en-US" sz="2800" dirty="0">
                <a:solidFill>
                  <a:srgbClr val="000000"/>
                </a:solidFill>
              </a:rPr>
              <a:t>, </a:t>
            </a:r>
            <a:r>
              <a:rPr lang="ru-RU" altLang="en-US" sz="2800" dirty="0" err="1">
                <a:solidFill>
                  <a:srgbClr val="000000"/>
                </a:solidFill>
              </a:rPr>
              <a:t>каш_вар</a:t>
            </a:r>
            <a:r>
              <a:rPr lang="ru-RU" altLang="en-US" sz="2800" dirty="0">
                <a:solidFill>
                  <a:srgbClr val="000000"/>
                </a:solidFill>
              </a:rPr>
              <a:t>, </a:t>
            </a:r>
            <a:r>
              <a:rPr lang="ru-RU" altLang="en-US" sz="2800" dirty="0" err="1">
                <a:solidFill>
                  <a:srgbClr val="000000"/>
                </a:solidFill>
              </a:rPr>
              <a:t>тепл_любивый</a:t>
            </a:r>
            <a:r>
              <a:rPr lang="ru-RU" altLang="en-US" sz="2800" dirty="0">
                <a:solidFill>
                  <a:srgbClr val="000000"/>
                </a:solidFill>
              </a:rPr>
              <a:t>, </a:t>
            </a:r>
            <a:r>
              <a:rPr lang="ru-RU" altLang="en-US" sz="2800" dirty="0" err="1">
                <a:solidFill>
                  <a:srgbClr val="000000"/>
                </a:solidFill>
              </a:rPr>
              <a:t>пул_мёт</a:t>
            </a:r>
            <a:r>
              <a:rPr lang="ru-RU" altLang="en-US" sz="2800" dirty="0">
                <a:solidFill>
                  <a:srgbClr val="000000"/>
                </a:solidFill>
              </a:rPr>
              <a:t>. </a:t>
            </a:r>
            <a:endParaRPr lang="ru-RU" sz="2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TextBox 1048650"/>
          <p:cNvSpPr txBox="1"/>
          <p:nvPr/>
        </p:nvSpPr>
        <p:spPr>
          <a:xfrm>
            <a:off x="1140742" y="940397"/>
            <a:ext cx="6996984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ru-RU" altLang="en-US" sz="2800" b="1" dirty="0">
                <a:solidFill>
                  <a:srgbClr val="000000"/>
                </a:solidFill>
              </a:rPr>
              <a:t>Запиши слова в два столбика. </a:t>
            </a:r>
            <a:endParaRPr lang="ru-RU" sz="2800" b="1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48872" y="1922929"/>
            <a:ext cx="277009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Е</a:t>
            </a:r>
            <a:endParaRPr lang="ru-RU" sz="2400" dirty="0" smtClean="0"/>
          </a:p>
          <a:p>
            <a:pPr algn="ctr"/>
            <a:r>
              <a:rPr lang="ru-RU" sz="2400" dirty="0"/>
              <a:t>земл</a:t>
            </a:r>
            <a:r>
              <a:rPr lang="ru-RU" sz="2400" u="sng" dirty="0">
                <a:solidFill>
                  <a:srgbClr val="FF0000"/>
                </a:solidFill>
              </a:rPr>
              <a:t>е</a:t>
            </a:r>
            <a:r>
              <a:rPr lang="ru-RU" sz="2400" dirty="0"/>
              <a:t>делие, мор</a:t>
            </a:r>
            <a:r>
              <a:rPr lang="ru-RU" sz="2400" u="sng" dirty="0">
                <a:solidFill>
                  <a:srgbClr val="FF0000"/>
                </a:solidFill>
              </a:rPr>
              <a:t>е</a:t>
            </a:r>
            <a:r>
              <a:rPr lang="ru-RU" sz="2400" dirty="0"/>
              <a:t>плаватель, дач</a:t>
            </a:r>
            <a:r>
              <a:rPr lang="ru-RU" sz="2400" u="sng" dirty="0">
                <a:solidFill>
                  <a:srgbClr val="FF0000"/>
                </a:solidFill>
              </a:rPr>
              <a:t>е</a:t>
            </a:r>
            <a:r>
              <a:rPr lang="ru-RU" sz="2400" dirty="0"/>
              <a:t>владелец, огн</a:t>
            </a:r>
            <a:r>
              <a:rPr lang="ru-RU" sz="2400" u="sng" dirty="0">
                <a:solidFill>
                  <a:srgbClr val="FF0000"/>
                </a:solidFill>
              </a:rPr>
              <a:t>е</a:t>
            </a:r>
            <a:r>
              <a:rPr lang="ru-RU" sz="2400" dirty="0"/>
              <a:t>тушитель, каш</a:t>
            </a:r>
            <a:r>
              <a:rPr lang="ru-RU" sz="2400" u="sng" dirty="0">
                <a:solidFill>
                  <a:srgbClr val="FF0000"/>
                </a:solidFill>
              </a:rPr>
              <a:t>е</a:t>
            </a:r>
            <a:r>
              <a:rPr lang="ru-RU" sz="2400" dirty="0"/>
              <a:t>вар, пул</a:t>
            </a:r>
            <a:r>
              <a:rPr lang="ru-RU" sz="2400" u="sng" dirty="0">
                <a:solidFill>
                  <a:srgbClr val="FF0000"/>
                </a:solidFill>
              </a:rPr>
              <a:t>е</a:t>
            </a:r>
            <a:r>
              <a:rPr lang="ru-RU" sz="2400" dirty="0"/>
              <a:t>мёт.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54708" y="1922929"/>
            <a:ext cx="27700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О</a:t>
            </a:r>
            <a:endParaRPr lang="ru-RU" sz="2400" dirty="0" smtClean="0"/>
          </a:p>
          <a:p>
            <a:pPr algn="ctr"/>
            <a:r>
              <a:rPr lang="ru-RU" sz="2400" dirty="0"/>
              <a:t>нов</a:t>
            </a:r>
            <a:r>
              <a:rPr lang="ru-RU" sz="2400" u="sng" dirty="0">
                <a:solidFill>
                  <a:srgbClr val="FF0000"/>
                </a:solidFill>
              </a:rPr>
              <a:t>о</a:t>
            </a:r>
            <a:r>
              <a:rPr lang="ru-RU" sz="2400" dirty="0"/>
              <a:t>годний, бел</a:t>
            </a:r>
            <a:r>
              <a:rPr lang="ru-RU" sz="2400" u="sng" dirty="0">
                <a:solidFill>
                  <a:srgbClr val="FF0000"/>
                </a:solidFill>
              </a:rPr>
              <a:t>о</a:t>
            </a:r>
            <a:r>
              <a:rPr lang="ru-RU" sz="2400" dirty="0"/>
              <a:t>лобый, тонк</a:t>
            </a:r>
            <a:r>
              <a:rPr lang="ru-RU" sz="2400" u="sng" dirty="0">
                <a:solidFill>
                  <a:srgbClr val="FF0000"/>
                </a:solidFill>
              </a:rPr>
              <a:t>о</a:t>
            </a:r>
            <a:r>
              <a:rPr lang="ru-RU" sz="2400" dirty="0"/>
              <a:t>стенный, тепл</a:t>
            </a:r>
            <a:r>
              <a:rPr lang="ru-RU" sz="2400" u="sng" dirty="0">
                <a:solidFill>
                  <a:srgbClr val="FF0000"/>
                </a:solidFill>
              </a:rPr>
              <a:t>о</a:t>
            </a:r>
            <a:r>
              <a:rPr lang="ru-RU" sz="2400" dirty="0"/>
              <a:t>любивый. </a:t>
            </a:r>
          </a:p>
        </p:txBody>
      </p:sp>
    </p:spTree>
    <p:extLst>
      <p:ext uri="{BB962C8B-B14F-4D97-AF65-F5344CB8AC3E}">
        <p14:creationId xmlns:p14="http://schemas.microsoft.com/office/powerpoint/2010/main" val="19696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173</Words>
  <Application>Microsoft Office PowerPoint</Application>
  <PresentationFormat>Экран (4:3)</PresentationFormat>
  <Paragraphs>22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宋体</vt:lpstr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23043RP34G</dc:creator>
  <cp:lastModifiedBy>Lenovo</cp:lastModifiedBy>
  <cp:revision>3</cp:revision>
  <dcterms:created xsi:type="dcterms:W3CDTF">2015-05-12T03:36:16Z</dcterms:created>
  <dcterms:modified xsi:type="dcterms:W3CDTF">2025-01-15T17:56:08Z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998265d17a0042a4a4679bf333f19f51</vt:lpwstr>
  </property>
</Properties>
</file>